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60" r:id="rId4"/>
    <p:sldId id="265" r:id="rId5"/>
    <p:sldId id="258" r:id="rId6"/>
    <p:sldId id="259" r:id="rId7"/>
    <p:sldId id="287" r:id="rId8"/>
    <p:sldId id="267" r:id="rId9"/>
    <p:sldId id="268" r:id="rId10"/>
    <p:sldId id="271" r:id="rId11"/>
    <p:sldId id="289" r:id="rId12"/>
    <p:sldId id="290" r:id="rId13"/>
    <p:sldId id="272" r:id="rId14"/>
    <p:sldId id="291" r:id="rId15"/>
    <p:sldId id="275" r:id="rId16"/>
    <p:sldId id="276" r:id="rId17"/>
    <p:sldId id="288" r:id="rId18"/>
    <p:sldId id="274" r:id="rId19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1"/>
    </p:embeddedFont>
    <p:embeddedFont>
      <p:font typeface="12롯데마트드림Light" panose="02020603020101020101" pitchFamily="18" charset="-127"/>
      <p:regular r:id="rId22"/>
    </p:embeddedFont>
    <p:embeddedFont>
      <p:font typeface="12롯데마트드림Medium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경" initials="이" lastIdx="1" clrIdx="0">
    <p:extLst>
      <p:ext uri="{19B8F6BF-5375-455C-9EA6-DF929625EA0E}">
        <p15:presenceInfo xmlns:p15="http://schemas.microsoft.com/office/powerpoint/2012/main" userId="이현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A4FA-5A0D-4F5B-8196-D19076419D11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591E6-5CF6-4BFE-9751-36A898D0D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5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할 것은 문장인식 이고</a:t>
            </a:r>
            <a:r>
              <a:rPr lang="en-US" altLang="ko-KR" dirty="0"/>
              <a:t>, </a:t>
            </a:r>
            <a:r>
              <a:rPr lang="ko-KR" altLang="en-US" dirty="0"/>
              <a:t>문장인식에서의 차이가 미비 하므로 </a:t>
            </a:r>
            <a:r>
              <a:rPr lang="en-US" altLang="ko-KR" dirty="0"/>
              <a:t>google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를 사용해도 괜찮을 </a:t>
            </a:r>
            <a:r>
              <a:rPr lang="ko-KR" altLang="en-US"/>
              <a:t>것 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17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5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91E6-5CF6-4BFE-9751-36A898D0D1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0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F8055-6273-495F-A029-B46E5B61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E14291-9312-4AB0-8073-E985C27B1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ACEF8-1507-4776-B7E2-2E0E4A37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7899D-5F3B-4641-8ED0-4D32973E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F06C4-9DD3-455E-81F4-A544AA4E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61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B4528-D60B-45E7-9CBB-29572D64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1D0981-A200-4E39-AA9E-DCB8632CD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80F92-CB7F-4DDC-92D5-D1081645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81324-684A-4B6B-B6A2-0073C472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B4B73-A45F-45B2-BD8D-114092F2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47F1E7-BA4D-4D80-8EF3-A52F5927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E3DD81-6F06-44CB-8BD1-29305BF09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E1D57-869D-40C7-BD41-2A32DE1D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3331E-C7B9-46A6-8E68-45A50CD2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8871B-326E-4F18-8289-A1FDEF07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3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095EC-25A7-42D4-B7EE-4C00C1F3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72E6A-C647-4781-9691-5708A2E30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4CF315-EA7E-4E20-A044-58A8A9C4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9D044-DAC9-4557-A9A3-CAA21B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C365C-3EC7-4DC1-9156-F00B93DF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2A4-5655-42A6-B9B3-AD8E1119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6AA5D-FA28-494B-A485-5CDD4E075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814E9-5F9B-4875-9E3E-0B95C8F8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B04AB-FF74-41D9-9F02-CB61CBD8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DC481-C582-4397-A782-5365DCFA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3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5AF8C-97E9-4B95-91EB-26259802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181C6-47B3-43E6-A296-FA448DF5B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9C569-C572-4C05-B9F4-B98628BF6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41717-7F3D-4983-89A1-03B281A5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46550-D72D-4B9E-87F0-5BC73774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936BF-EEBA-4FB9-9850-BA38ABAB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8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7C091-9C7C-4028-8CC4-52C0114D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347E0-1D80-430C-9F18-FBC714A55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71B366-53B2-46D8-8434-F8E482E50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60C18-3D84-4054-BA79-32D17DF52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0B80A1-0D52-4AC8-BC45-A7E7F4742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DEEB7E-EB8B-4DD1-81C7-CE1955D3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D4C2BA-B26F-4531-9E8D-F2D4436D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6697DF-A554-481A-91A5-F48EB4A7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5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4C692-F633-4DF5-9AFE-F863A886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11B9EA-4684-45E5-82EC-24C257C2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F01FF-BD6D-4723-BABB-36E8A733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C4D4D-49E5-4952-AF06-2FB22F0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8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3CB11-40D5-4576-A38B-F43A33B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38B3B1-4796-49AA-9DD1-629AFECC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002AA-E3AA-4AFE-A644-7A55D398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9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07838-474F-4989-8F44-7CEA5DFB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D0145-EE13-4C96-95A9-5AF39657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B962B-5B9F-445A-9BB5-7AB89AC3E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9E322-DE19-42E6-A176-A8924018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3A9B4-8F44-4957-B991-39442F16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3BF2D3-0AEA-439C-A590-3A380E42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0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06A20-9C86-40F7-9034-9F7E4F91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88967B-484D-40BC-9380-D1EB1B71E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247D6E-12F6-4100-A8C7-25084542E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51250-9D2C-4F4A-A7FD-634035D5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9C6DD-902B-409D-B342-A64C235E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C3E70B-A1C8-4542-97E2-C534BBC5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5BB06-9011-4FED-92ED-F8E13CCC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7E171-8B32-437F-98A3-7FDB7EB45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5FB88-94B2-49A7-9266-C9B7CA4F0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F16F-093E-42A2-8363-88866B7D31E2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8A985-C1E6-45BF-93C0-E169519C7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9329-5BBD-4E20-976A-123C0381F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3E7C8-6EAC-47B9-B716-FDFF0E2CC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6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rjilozair/char-rnn-tensorflo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bi-att-flow/blob/master/squad/aug_squad.py" TargetMode="External"/><Relationship Id="rId2" Type="http://schemas.openxmlformats.org/officeDocument/2006/relationships/hyperlink" Target="https://rajpurkar.github.io/SQuAD-explorer/explore/1.1/dev/Pharmacy.html?model=r-net+%20(ensemble)%20(Microsoft%20Research%20Asia)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hallenges-in-representation-learning-facial-expression-recognition-challenge/data" TargetMode="External"/><Relationship Id="rId2" Type="http://schemas.openxmlformats.org/officeDocument/2006/relationships/hyperlink" Target="https://github.com/oarriaga/face_classific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lenai/bi-att-flow/blob/master/squad/aug_squad.py" TargetMode="External"/><Relationship Id="rId3" Type="http://schemas.openxmlformats.org/officeDocument/2006/relationships/hyperlink" Target="http://www.aclweb.org/anthology/C02-1064" TargetMode="External"/><Relationship Id="rId7" Type="http://schemas.openxmlformats.org/officeDocument/2006/relationships/hyperlink" Target="http://solarisailab.com/archives/2487" TargetMode="External"/><Relationship Id="rId2" Type="http://schemas.openxmlformats.org/officeDocument/2006/relationships/hyperlink" Target="https://norman3.github.io/papers/docs/google_neural_machine_transl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ideas.net/python/2017/04/05/kakao_rnn.html" TargetMode="External"/><Relationship Id="rId5" Type="http://schemas.openxmlformats.org/officeDocument/2006/relationships/hyperlink" Target="https://www.popit.kr/rnnrecurrent-neural-network%EA%B3%BC-torch%EB%A1%9C-%EB%B0%9C%EB%9D%BC%EB%93%9C%EA%B3%A1-%EC%9E%91%EC%82%AC%ED%95%98%EA%B8%B0/" TargetMode="External"/><Relationship Id="rId4" Type="http://schemas.openxmlformats.org/officeDocument/2006/relationships/hyperlink" Target="http://aiopen.etri.re.kr/demo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FC72-35D8-4FCD-BFA0-4BA743A81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8256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자료조사 및 실습계획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0B9EB3-3F5D-48A2-99C9-A0193FDF7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600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실습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주차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건국대학교 이현경</a:t>
            </a:r>
          </a:p>
        </p:txBody>
      </p:sp>
    </p:spTree>
    <p:extLst>
      <p:ext uri="{BB962C8B-B14F-4D97-AF65-F5344CB8AC3E}">
        <p14:creationId xmlns:p14="http://schemas.microsoft.com/office/powerpoint/2010/main" val="75653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83F4-DAC6-4E28-B9E2-9D7A08343986}"/>
              </a:ext>
            </a:extLst>
          </p:cNvPr>
          <p:cNvSpPr txBox="1"/>
          <p:nvPr/>
        </p:nvSpPr>
        <p:spPr>
          <a:xfrm>
            <a:off x="457201" y="1261843"/>
            <a:ext cx="5408532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노인의 기분에 대한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Detection / Classification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CC5D2C-42CD-4E41-8370-770D2A44D5E7}"/>
              </a:ext>
            </a:extLst>
          </p:cNvPr>
          <p:cNvSpPr txBox="1"/>
          <p:nvPr/>
        </p:nvSpPr>
        <p:spPr>
          <a:xfrm>
            <a:off x="1011115" y="290056"/>
            <a:ext cx="268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Interactive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79D4F8-69E5-4AB2-85B8-2B193579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" y="4468982"/>
            <a:ext cx="713657" cy="713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CBA4B-72C2-4BDA-9462-54AA74439123}"/>
              </a:ext>
            </a:extLst>
          </p:cNvPr>
          <p:cNvSpPr txBox="1"/>
          <p:nvPr/>
        </p:nvSpPr>
        <p:spPr>
          <a:xfrm>
            <a:off x="3696659" y="2341987"/>
            <a:ext cx="665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TV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있는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cam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통해 노인의 기분 파악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TV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보면서 표정을 감지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5A315-5ECF-448C-9628-0DEFAE66F73F}"/>
              </a:ext>
            </a:extLst>
          </p:cNvPr>
          <p:cNvSpPr txBox="1"/>
          <p:nvPr/>
        </p:nvSpPr>
        <p:spPr>
          <a:xfrm>
            <a:off x="1782351" y="4553493"/>
            <a:ext cx="1914307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슬프신가요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2EA2DE6-A2FB-4025-A321-5D20C1061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30" y="4426625"/>
            <a:ext cx="600691" cy="6006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24C3B6-795B-40B8-AC8F-CAF012494C3B}"/>
              </a:ext>
            </a:extLst>
          </p:cNvPr>
          <p:cNvSpPr txBox="1"/>
          <p:nvPr/>
        </p:nvSpPr>
        <p:spPr>
          <a:xfrm>
            <a:off x="10045546" y="4986346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B5A16B-DC3D-4911-923C-B2CEA339A448}"/>
              </a:ext>
            </a:extLst>
          </p:cNvPr>
          <p:cNvSpPr txBox="1"/>
          <p:nvPr/>
        </p:nvSpPr>
        <p:spPr>
          <a:xfrm>
            <a:off x="7431122" y="4604178"/>
            <a:ext cx="1813317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허리가 아프네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664D1-BCEE-4E52-A20A-F86AE2A85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9" y="2087244"/>
            <a:ext cx="2202078" cy="1950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2D2757-6878-4A63-AC74-FA7AA763C60C}"/>
              </a:ext>
            </a:extLst>
          </p:cNvPr>
          <p:cNvSpPr txBox="1"/>
          <p:nvPr/>
        </p:nvSpPr>
        <p:spPr>
          <a:xfrm>
            <a:off x="5514110" y="277574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endParaRPr lang="ko-KR" altLang="en-US" sz="3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7722A-561B-47BC-B843-7E9BFF8018E7}"/>
              </a:ext>
            </a:extLst>
          </p:cNvPr>
          <p:cNvSpPr txBox="1"/>
          <p:nvPr/>
        </p:nvSpPr>
        <p:spPr>
          <a:xfrm>
            <a:off x="3696658" y="3486494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기분 관련 도메인 적용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누구와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… )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732968-7157-4490-B358-E99A68AB6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" y="5604985"/>
            <a:ext cx="713657" cy="713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93EFED-6308-44E8-A5C8-A57E914CCF48}"/>
              </a:ext>
            </a:extLst>
          </p:cNvPr>
          <p:cNvSpPr txBox="1"/>
          <p:nvPr/>
        </p:nvSpPr>
        <p:spPr>
          <a:xfrm>
            <a:off x="1782351" y="5689496"/>
            <a:ext cx="1914307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놀라셨나요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050947D-F30D-47D8-B3D6-2D0C31B63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30" y="5562628"/>
            <a:ext cx="600691" cy="6006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FB1BD5-118E-47F5-9DA1-62A00221D2A0}"/>
              </a:ext>
            </a:extLst>
          </p:cNvPr>
          <p:cNvSpPr txBox="1"/>
          <p:nvPr/>
        </p:nvSpPr>
        <p:spPr>
          <a:xfrm>
            <a:off x="10045546" y="6122349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8B9CC-8364-4DFB-979F-1E1DC88AD95A}"/>
              </a:ext>
            </a:extLst>
          </p:cNvPr>
          <p:cNvSpPr txBox="1"/>
          <p:nvPr/>
        </p:nvSpPr>
        <p:spPr>
          <a:xfrm>
            <a:off x="7431122" y="5675613"/>
            <a:ext cx="2289409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큰 벌레가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들어왔어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73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588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육하원칙 도메인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11DC2-89D9-4D14-BBC8-ABDAEAE4ED8C}"/>
              </a:ext>
            </a:extLst>
          </p:cNvPr>
          <p:cNvSpPr txBox="1"/>
          <p:nvPr/>
        </p:nvSpPr>
        <p:spPr>
          <a:xfrm>
            <a:off x="457201" y="1408796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수집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FC8C94-B967-4468-A2A5-3BFAB9EBE590}"/>
              </a:ext>
            </a:extLst>
          </p:cNvPr>
          <p:cNvSpPr/>
          <p:nvPr/>
        </p:nvSpPr>
        <p:spPr>
          <a:xfrm>
            <a:off x="776497" y="1952520"/>
            <a:ext cx="702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①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공공 인공지능 오픈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API/DATA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말뭉치 데이터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中 </a:t>
            </a:r>
            <a:r>
              <a:rPr lang="ko-KR" altLang="en-US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개체명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인식 자료 활용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CBB8-EA26-475E-AD9B-CA6130CF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5" y="2545740"/>
            <a:ext cx="10915650" cy="10096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16E70-B98B-48D7-B2AA-8C6B449615CD}"/>
              </a:ext>
            </a:extLst>
          </p:cNvPr>
          <p:cNvSpPr/>
          <p:nvPr/>
        </p:nvSpPr>
        <p:spPr>
          <a:xfrm>
            <a:off x="1228709" y="3847683"/>
            <a:ext cx="1717714" cy="2520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OG :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조직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DY :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날짜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DT :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날짜명사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LC :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장소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PS :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인명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endParaRPr lang="en-US" altLang="ko-KR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B73541-9959-472B-928F-E2AF5E22D63E}"/>
              </a:ext>
            </a:extLst>
          </p:cNvPr>
          <p:cNvSpPr/>
          <p:nvPr/>
        </p:nvSpPr>
        <p:spPr>
          <a:xfrm>
            <a:off x="1529862" y="4334608"/>
            <a:ext cx="1416561" cy="799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CD473-B1EC-4741-9218-E03981F84B1C}"/>
              </a:ext>
            </a:extLst>
          </p:cNvPr>
          <p:cNvSpPr txBox="1"/>
          <p:nvPr/>
        </p:nvSpPr>
        <p:spPr>
          <a:xfrm>
            <a:off x="3042139" y="452478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언제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CF44D7-6E9F-46EB-A182-040E897D4595}"/>
              </a:ext>
            </a:extLst>
          </p:cNvPr>
          <p:cNvSpPr/>
          <p:nvPr/>
        </p:nvSpPr>
        <p:spPr>
          <a:xfrm>
            <a:off x="1529861" y="5187305"/>
            <a:ext cx="1416561" cy="343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03141-85DD-4B83-ABD6-849BF0447550}"/>
              </a:ext>
            </a:extLst>
          </p:cNvPr>
          <p:cNvSpPr txBox="1"/>
          <p:nvPr/>
        </p:nvSpPr>
        <p:spPr>
          <a:xfrm>
            <a:off x="3054098" y="513397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어디서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7A13D3-4B09-48EF-9364-B26C7230D605}"/>
              </a:ext>
            </a:extLst>
          </p:cNvPr>
          <p:cNvSpPr/>
          <p:nvPr/>
        </p:nvSpPr>
        <p:spPr>
          <a:xfrm>
            <a:off x="1529860" y="5585606"/>
            <a:ext cx="1416561" cy="343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5FD44-E489-431A-9A19-46DE3FB198D3}"/>
              </a:ext>
            </a:extLst>
          </p:cNvPr>
          <p:cNvSpPr txBox="1"/>
          <p:nvPr/>
        </p:nvSpPr>
        <p:spPr>
          <a:xfrm>
            <a:off x="3059901" y="559837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누구와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441D90-B1F7-4669-98E6-C61A20848AE2}"/>
              </a:ext>
            </a:extLst>
          </p:cNvPr>
          <p:cNvSpPr/>
          <p:nvPr/>
        </p:nvSpPr>
        <p:spPr>
          <a:xfrm>
            <a:off x="4553564" y="5023346"/>
            <a:ext cx="5553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이러한 방식으로 각 육하원칙에 대응되는 명사들 수집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23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588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육하원칙 도메인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11DC2-89D9-4D14-BBC8-ABDAEAE4ED8C}"/>
              </a:ext>
            </a:extLst>
          </p:cNvPr>
          <p:cNvSpPr txBox="1"/>
          <p:nvPr/>
        </p:nvSpPr>
        <p:spPr>
          <a:xfrm>
            <a:off x="457201" y="1408796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수집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60B574-BDBB-4CC0-8528-27402F6C503F}"/>
              </a:ext>
            </a:extLst>
          </p:cNvPr>
          <p:cNvSpPr/>
          <p:nvPr/>
        </p:nvSpPr>
        <p:spPr>
          <a:xfrm>
            <a:off x="730929" y="1976367"/>
            <a:ext cx="5454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② </a:t>
            </a:r>
            <a:r>
              <a:rPr lang="en-US" altLang="ko-KR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SQaUD</a:t>
            </a: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한국어 데이터셋 중 질문 데이터 수집 </a:t>
            </a: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(train</a:t>
            </a:r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</a:t>
            </a:r>
            <a:r>
              <a:rPr lang="en-US" altLang="ko-KR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B9234-B65E-40A1-8352-6ADF905E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513160"/>
            <a:ext cx="4438650" cy="3467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D1FB06-DFD4-40B0-B362-8FB2DFB5E9D0}"/>
              </a:ext>
            </a:extLst>
          </p:cNvPr>
          <p:cNvSpPr/>
          <p:nvPr/>
        </p:nvSpPr>
        <p:spPr>
          <a:xfrm>
            <a:off x="5818294" y="3877378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한국어 의문문의 형태를 학습시킬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51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588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육하원칙 도메인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5DB8-B8BA-4C92-BD79-A4BA751F8F5F}"/>
              </a:ext>
            </a:extLst>
          </p:cNvPr>
          <p:cNvSpPr txBox="1"/>
          <p:nvPr/>
        </p:nvSpPr>
        <p:spPr>
          <a:xfrm>
            <a:off x="457201" y="1312083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2)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개체명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2D336-207D-4486-BD40-D706461B9AEC}"/>
              </a:ext>
            </a:extLst>
          </p:cNvPr>
          <p:cNvSpPr txBox="1"/>
          <p:nvPr/>
        </p:nvSpPr>
        <p:spPr>
          <a:xfrm>
            <a:off x="204995" y="339597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형태소 분석기를 이용한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품사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태깅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A6FA15-D5FA-4590-A69C-9D553C7A77C3}"/>
              </a:ext>
            </a:extLst>
          </p:cNvPr>
          <p:cNvCxnSpPr>
            <a:cxnSpLocks/>
          </p:cNvCxnSpPr>
          <p:nvPr/>
        </p:nvCxnSpPr>
        <p:spPr>
          <a:xfrm>
            <a:off x="2563334" y="3719144"/>
            <a:ext cx="1630601" cy="654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9028EE-C9DB-4412-A6E8-2B747BBA5920}"/>
              </a:ext>
            </a:extLst>
          </p:cNvPr>
          <p:cNvSpPr txBox="1"/>
          <p:nvPr/>
        </p:nvSpPr>
        <p:spPr>
          <a:xfrm>
            <a:off x="2978157" y="297842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명사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BF6502-4EED-4AB4-B3F6-92D6C1A05F48}"/>
              </a:ext>
            </a:extLst>
          </p:cNvPr>
          <p:cNvCxnSpPr>
            <a:cxnSpLocks/>
          </p:cNvCxnSpPr>
          <p:nvPr/>
        </p:nvCxnSpPr>
        <p:spPr>
          <a:xfrm flipV="1">
            <a:off x="2563334" y="3068665"/>
            <a:ext cx="1630601" cy="654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1E4373-37A7-46C8-B369-200A9708B0B5}"/>
              </a:ext>
            </a:extLst>
          </p:cNvPr>
          <p:cNvSpPr txBox="1"/>
          <p:nvPr/>
        </p:nvSpPr>
        <p:spPr>
          <a:xfrm>
            <a:off x="2978156" y="409468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동사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A7FD24-92FC-4058-990B-0F001857F9D4}"/>
              </a:ext>
            </a:extLst>
          </p:cNvPr>
          <p:cNvSpPr txBox="1"/>
          <p:nvPr/>
        </p:nvSpPr>
        <p:spPr>
          <a:xfrm>
            <a:off x="4288428" y="260909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개체명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인식 자료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44D9D4-80FE-4C1E-8D57-F03216022CC7}"/>
              </a:ext>
            </a:extLst>
          </p:cNvPr>
          <p:cNvCxnSpPr>
            <a:cxnSpLocks/>
          </p:cNvCxnSpPr>
          <p:nvPr/>
        </p:nvCxnSpPr>
        <p:spPr>
          <a:xfrm>
            <a:off x="6096000" y="2540973"/>
            <a:ext cx="1630601" cy="654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7320C60-47F8-43D7-8FFF-FEA5FE6E0312}"/>
              </a:ext>
            </a:extLst>
          </p:cNvPr>
          <p:cNvCxnSpPr>
            <a:cxnSpLocks/>
          </p:cNvCxnSpPr>
          <p:nvPr/>
        </p:nvCxnSpPr>
        <p:spPr>
          <a:xfrm flipV="1">
            <a:off x="6096000" y="1890494"/>
            <a:ext cx="1630601" cy="654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2B849F-B35D-4F2D-B591-4A40AC2C3150}"/>
              </a:ext>
            </a:extLst>
          </p:cNvPr>
          <p:cNvSpPr txBox="1"/>
          <p:nvPr/>
        </p:nvSpPr>
        <p:spPr>
          <a:xfrm>
            <a:off x="6541972" y="299319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일치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BBB3F7-4888-4623-80EF-65DEF12DA7C2}"/>
              </a:ext>
            </a:extLst>
          </p:cNvPr>
          <p:cNvSpPr txBox="1"/>
          <p:nvPr/>
        </p:nvSpPr>
        <p:spPr>
          <a:xfrm>
            <a:off x="6440180" y="170538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불일치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CAFC8-60BF-4FF5-9291-7F930116868D}"/>
              </a:ext>
            </a:extLst>
          </p:cNvPr>
          <p:cNvSpPr txBox="1"/>
          <p:nvPr/>
        </p:nvSpPr>
        <p:spPr>
          <a:xfrm>
            <a:off x="7818437" y="2993196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개체명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3E011-B85E-4AA8-92E5-3E9F0D9B7475}"/>
              </a:ext>
            </a:extLst>
          </p:cNvPr>
          <p:cNvSpPr txBox="1"/>
          <p:nvPr/>
        </p:nvSpPr>
        <p:spPr>
          <a:xfrm>
            <a:off x="7818437" y="1149790"/>
            <a:ext cx="2483372" cy="1274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단어 </a:t>
            </a:r>
            <a:r>
              <a:rPr lang="ko-KR" altLang="en-US" dirty="0" err="1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임베딩</a:t>
            </a:r>
            <a:r>
              <a:rPr lang="ko-KR" altLang="en-US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값을 통해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가장 유사한 자료를 찾아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개체명을 사용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8DE5A3-2FB5-4F3B-A276-1CE0B4AC904A}"/>
              </a:ext>
            </a:extLst>
          </p:cNvPr>
          <p:cNvSpPr txBox="1"/>
          <p:nvPr/>
        </p:nvSpPr>
        <p:spPr>
          <a:xfrm>
            <a:off x="4526475" y="4189630"/>
            <a:ext cx="127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의미역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인식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93FC0C-24F4-4FF8-9F1E-E9320E2A43E3}"/>
              </a:ext>
            </a:extLst>
          </p:cNvPr>
          <p:cNvSpPr txBox="1"/>
          <p:nvPr/>
        </p:nvSpPr>
        <p:spPr>
          <a:xfrm>
            <a:off x="7961639" y="4094681"/>
            <a:ext cx="333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동사와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dependency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있는 것을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묶음으로 생성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5B4E6BF-8B25-4248-921A-E5A7DB8CE5A5}"/>
              </a:ext>
            </a:extLst>
          </p:cNvPr>
          <p:cNvCxnSpPr>
            <a:cxnSpLocks/>
          </p:cNvCxnSpPr>
          <p:nvPr/>
        </p:nvCxnSpPr>
        <p:spPr>
          <a:xfrm>
            <a:off x="6036022" y="4373772"/>
            <a:ext cx="1782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086A47-F126-4600-88D8-02801E12A118}"/>
              </a:ext>
            </a:extLst>
          </p:cNvPr>
          <p:cNvSpPr txBox="1"/>
          <p:nvPr/>
        </p:nvSpPr>
        <p:spPr>
          <a:xfrm>
            <a:off x="457201" y="520882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3)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질문 생성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05672D-D0D6-43C9-AB64-B0A7198B409B}"/>
              </a:ext>
            </a:extLst>
          </p:cNvPr>
          <p:cNvSpPr/>
          <p:nvPr/>
        </p:nvSpPr>
        <p:spPr>
          <a:xfrm>
            <a:off x="5493272" y="5714504"/>
            <a:ext cx="563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https://github.com/sherjilozair/char-rnn-tensorflow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E722C1-3D6A-4706-9A24-332997A0D016}"/>
              </a:ext>
            </a:extLst>
          </p:cNvPr>
          <p:cNvSpPr txBox="1"/>
          <p:nvPr/>
        </p:nvSpPr>
        <p:spPr>
          <a:xfrm>
            <a:off x="627838" y="5714504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짧은 문장을 생성하면 되므로 간단한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사용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A6BBB6-F137-4237-BEB8-6979B483F3D8}"/>
              </a:ext>
            </a:extLst>
          </p:cNvPr>
          <p:cNvSpPr/>
          <p:nvPr/>
        </p:nvSpPr>
        <p:spPr>
          <a:xfrm>
            <a:off x="735895" y="6175892"/>
            <a:ext cx="6171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위의 텍스트 생성코드를 키워드 중심으로 할 수 있도록 수정할 계획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3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421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가족 음성메모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QA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5DB8-B8BA-4C92-BD79-A4BA751F8F5F}"/>
              </a:ext>
            </a:extLst>
          </p:cNvPr>
          <p:cNvSpPr txBox="1"/>
          <p:nvPr/>
        </p:nvSpPr>
        <p:spPr>
          <a:xfrm>
            <a:off x="457201" y="1312083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DA8E2-4D7C-42FC-828D-E72F34C34AA4}"/>
              </a:ext>
            </a:extLst>
          </p:cNvPr>
          <p:cNvSpPr txBox="1"/>
          <p:nvPr/>
        </p:nvSpPr>
        <p:spPr>
          <a:xfrm>
            <a:off x="627838" y="1817761"/>
            <a:ext cx="41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공공데이터 中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SQuAD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한국어 데이터 사용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957F9C-0030-410C-AFD4-103A04C1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2671762"/>
            <a:ext cx="11363325" cy="151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24D764-85A1-4E99-9A56-38898315DE6B}"/>
              </a:ext>
            </a:extLst>
          </p:cNvPr>
          <p:cNvSpPr txBox="1"/>
          <p:nvPr/>
        </p:nvSpPr>
        <p:spPr>
          <a:xfrm>
            <a:off x="8168054" y="4387362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원본 문단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5DD93-F56C-4C65-86C0-AE3CF047A46A}"/>
              </a:ext>
            </a:extLst>
          </p:cNvPr>
          <p:cNvSpPr txBox="1"/>
          <p:nvPr/>
        </p:nvSpPr>
        <p:spPr>
          <a:xfrm>
            <a:off x="1675757" y="43873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질문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26F89E-BD62-409C-BC61-3901FAC08D86}"/>
              </a:ext>
            </a:extLst>
          </p:cNvPr>
          <p:cNvSpPr txBox="1"/>
          <p:nvPr/>
        </p:nvSpPr>
        <p:spPr>
          <a:xfrm>
            <a:off x="4771454" y="43873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374783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421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가족 음성메모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QA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10F19B-0723-47DA-8CE3-661585AE6E0C}"/>
              </a:ext>
            </a:extLst>
          </p:cNvPr>
          <p:cNvSpPr/>
          <p:nvPr/>
        </p:nvSpPr>
        <p:spPr>
          <a:xfrm>
            <a:off x="747346" y="2439611"/>
            <a:ext cx="9108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https://rajpurkar.github.io/SQuAD-explorer/explore/1.1/dev/Pharmacy.html?model=r-net+%20(ensemble)%20(Microsoft%20Research%20Asia)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7D7FC-35D4-4471-B20A-4843F51BC306}"/>
              </a:ext>
            </a:extLst>
          </p:cNvPr>
          <p:cNvSpPr txBox="1"/>
          <p:nvPr/>
        </p:nvSpPr>
        <p:spPr>
          <a:xfrm>
            <a:off x="457201" y="1527740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 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시스템이란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ADA9D-C7AE-4422-8F33-EABED0D4FA1B}"/>
              </a:ext>
            </a:extLst>
          </p:cNvPr>
          <p:cNvSpPr txBox="1"/>
          <p:nvPr/>
        </p:nvSpPr>
        <p:spPr>
          <a:xfrm>
            <a:off x="627838" y="2005693"/>
            <a:ext cx="824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문단 데이터를 학습 후 질문에 대한 답변을 문단 내에서 찾아서 제공하는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NLU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프로세스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0BF04-641C-4E4B-A9BC-2ECF56636673}"/>
              </a:ext>
            </a:extLst>
          </p:cNvPr>
          <p:cNvSpPr txBox="1"/>
          <p:nvPr/>
        </p:nvSpPr>
        <p:spPr>
          <a:xfrm>
            <a:off x="457201" y="3427527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시스템 학습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310F48-49FE-4229-B048-EDC590650B56}"/>
              </a:ext>
            </a:extLst>
          </p:cNvPr>
          <p:cNvSpPr/>
          <p:nvPr/>
        </p:nvSpPr>
        <p:spPr>
          <a:xfrm>
            <a:off x="809743" y="4408105"/>
            <a:ext cx="4249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https://github.com/allenai/bi-att-flow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C1E26-D8AB-4EAF-B3D2-39DF02136816}"/>
              </a:ext>
            </a:extLst>
          </p:cNvPr>
          <p:cNvSpPr txBox="1"/>
          <p:nvPr/>
        </p:nvSpPr>
        <p:spPr>
          <a:xfrm>
            <a:off x="627838" y="3933205"/>
            <a:ext cx="609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QA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시스템 구현 코드를 한국어에 사용할 수 있도록 수정할 계획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285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7285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구현 방향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사용자의 표정변화에 따른 질문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342-42E3-4E13-A395-EF3AF5CD74CC}"/>
              </a:ext>
            </a:extLst>
          </p:cNvPr>
          <p:cNvSpPr txBox="1"/>
          <p:nvPr/>
        </p:nvSpPr>
        <p:spPr>
          <a:xfrm>
            <a:off x="457201" y="1312083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수집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59A3D-493C-4999-BBEE-F35ED9213191}"/>
              </a:ext>
            </a:extLst>
          </p:cNvPr>
          <p:cNvSpPr/>
          <p:nvPr/>
        </p:nvSpPr>
        <p:spPr>
          <a:xfrm>
            <a:off x="744259" y="4006412"/>
            <a:ext cx="5168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https://github.com/oarriaga/face_classification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C4DC1-9A3D-4401-A4BE-3020D531130A}"/>
              </a:ext>
            </a:extLst>
          </p:cNvPr>
          <p:cNvSpPr/>
          <p:nvPr/>
        </p:nvSpPr>
        <p:spPr>
          <a:xfrm>
            <a:off x="744260" y="2112925"/>
            <a:ext cx="11529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https://www.kaggle.com/c/challenges-in-representation-learning-facial-expression-recognition-challenge/data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624359-6BA6-4415-8B23-FC313A974130}"/>
              </a:ext>
            </a:extLst>
          </p:cNvPr>
          <p:cNvSpPr/>
          <p:nvPr/>
        </p:nvSpPr>
        <p:spPr>
          <a:xfrm>
            <a:off x="744260" y="1729234"/>
            <a:ext cx="3898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캐글에서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제공하는 표정인식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5E6CB-B06F-4472-9092-73A7126ED527}"/>
              </a:ext>
            </a:extLst>
          </p:cNvPr>
          <p:cNvSpPr txBox="1"/>
          <p:nvPr/>
        </p:nvSpPr>
        <p:spPr>
          <a:xfrm>
            <a:off x="457201" y="3184542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학습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F03B4B-DE87-4BA4-964A-07733CFB4D04}"/>
              </a:ext>
            </a:extLst>
          </p:cNvPr>
          <p:cNvSpPr/>
          <p:nvPr/>
        </p:nvSpPr>
        <p:spPr>
          <a:xfrm>
            <a:off x="744259" y="3637080"/>
            <a:ext cx="8745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데이터가 많지 않고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연산이 빨라야 하기 때문에 간단한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CNN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 모델을 사용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F0354-B2BC-4035-9A85-3B32521AB5B2}"/>
              </a:ext>
            </a:extLst>
          </p:cNvPr>
          <p:cNvSpPr txBox="1"/>
          <p:nvPr/>
        </p:nvSpPr>
        <p:spPr>
          <a:xfrm>
            <a:off x="457201" y="4796465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질문 생성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083004-A903-4FCB-9FBC-4948C285B967}"/>
              </a:ext>
            </a:extLst>
          </p:cNvPr>
          <p:cNvSpPr/>
          <p:nvPr/>
        </p:nvSpPr>
        <p:spPr>
          <a:xfrm>
            <a:off x="744259" y="5249003"/>
            <a:ext cx="1014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표정인식 결과 </a:t>
            </a:r>
            <a:r>
              <a: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 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간단한 </a:t>
            </a:r>
            <a:r>
              <a: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rule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(ex.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슬프신가요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오늘은 기분이 좋으시네요 등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기반으로 생성</a:t>
            </a:r>
          </a:p>
        </p:txBody>
      </p:sp>
    </p:spTree>
    <p:extLst>
      <p:ext uri="{BB962C8B-B14F-4D97-AF65-F5344CB8AC3E}">
        <p14:creationId xmlns:p14="http://schemas.microsoft.com/office/powerpoint/2010/main" val="102842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주차별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실습계획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E93B3A-B9CA-4E1F-8625-D297AE6FD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714404"/>
              </p:ext>
            </p:extLst>
          </p:nvPr>
        </p:nvGraphicFramePr>
        <p:xfrm>
          <a:off x="605692" y="1458219"/>
          <a:ext cx="10980616" cy="4995333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578464">
                  <a:extLst>
                    <a:ext uri="{9D8B030D-6E8A-4147-A177-3AD203B41FA5}">
                      <a16:colId xmlns:a16="http://schemas.microsoft.com/office/drawing/2014/main" val="3574610585"/>
                    </a:ext>
                  </a:extLst>
                </a:gridCol>
                <a:gridCol w="9402152">
                  <a:extLst>
                    <a:ext uri="{9D8B030D-6E8A-4147-A177-3AD203B41FA5}">
                      <a16:colId xmlns:a16="http://schemas.microsoft.com/office/drawing/2014/main" val="2754517769"/>
                    </a:ext>
                  </a:extLst>
                </a:gridCol>
              </a:tblGrid>
              <a:tr h="713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활동내용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011260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 ;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육하원칙 도메인 사용하기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–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데이터 수집 및 기본 모델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723252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 ;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육하원칙 도메인 사용하기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–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모델 심화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 ; QA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시스템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–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데이터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086405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 ; QA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시스템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–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기본 모델 작성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679385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 ; QA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시스템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–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모델 심화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 ;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표정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detection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339310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챗봇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API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적용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STT API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225103"/>
                  </a:ext>
                </a:extLst>
              </a:tr>
              <a:tr h="713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TTS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API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적용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최종 마무리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9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801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5DB8-B8BA-4C92-BD79-A4BA751F8F5F}"/>
              </a:ext>
            </a:extLst>
          </p:cNvPr>
          <p:cNvSpPr txBox="1"/>
          <p:nvPr/>
        </p:nvSpPr>
        <p:spPr>
          <a:xfrm>
            <a:off x="457201" y="1312083"/>
            <a:ext cx="168652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구글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NMT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관련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https://norman3.github.io/papers/docs/google_neural_machine_translation.html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Generate sentence by keyword</a:t>
            </a: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http://www.aclweb.org/anthology/C02-1064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인공지능 공공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api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4"/>
              </a:rPr>
              <a:t>http://aiopen.etri.re.kr/demo.php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문장생성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with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키워드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5"/>
              </a:rPr>
              <a:t>https://www.popit.kr/rnnrecurrent-neural-network%EA%B3%BC-torch%EB%A1%9C-%EB%B0%9C%EB%9D%BC%EB%93%9C%EA%B3%A1-%EC%9E%91%EC%82%AC%ED%95%98%EA%B8%B0/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6"/>
              </a:rPr>
              <a:t>https://jsideas.net/python/2017/04/05/kakao_rnn.html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7"/>
              </a:rPr>
              <a:t>http://solarisailab.com/archives/2487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QA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8"/>
              </a:rPr>
              <a:t>https://github.com/allenai/bi-att-flow/blob/master/squad/aug_squad.py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6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36DB4E-8AC7-4641-BE3A-71AB14935542}"/>
              </a:ext>
            </a:extLst>
          </p:cNvPr>
          <p:cNvSpPr/>
          <p:nvPr/>
        </p:nvSpPr>
        <p:spPr>
          <a:xfrm>
            <a:off x="6851100" y="1701570"/>
            <a:ext cx="953729" cy="36933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40777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전체 프로세스 및 필요한 기술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A2F7A-A118-4692-A9B3-E19A8CA6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591" y="3589930"/>
            <a:ext cx="859778" cy="8597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A1B459-57A6-4911-B1AA-46F66963C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3" y="3589930"/>
            <a:ext cx="859778" cy="859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20071F-BAEE-4BA1-865D-DD29D9FE5736}"/>
              </a:ext>
            </a:extLst>
          </p:cNvPr>
          <p:cNvSpPr txBox="1"/>
          <p:nvPr/>
        </p:nvSpPr>
        <p:spPr>
          <a:xfrm>
            <a:off x="4253553" y="1693654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① 사용자와 시스템간 통신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챗봇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0C600F-7DD1-4BAB-80D0-7C203F037DEB}"/>
              </a:ext>
            </a:extLst>
          </p:cNvPr>
          <p:cNvCxnSpPr>
            <a:cxnSpLocks/>
          </p:cNvCxnSpPr>
          <p:nvPr/>
        </p:nvCxnSpPr>
        <p:spPr>
          <a:xfrm flipV="1">
            <a:off x="1243592" y="3299551"/>
            <a:ext cx="502417" cy="3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63BE495-AC83-41FC-8A4E-403EAF0897A0}"/>
              </a:ext>
            </a:extLst>
          </p:cNvPr>
          <p:cNvSpPr txBox="1"/>
          <p:nvPr/>
        </p:nvSpPr>
        <p:spPr>
          <a:xfrm>
            <a:off x="1615447" y="2775296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② 사용자의 음성을 텍스트로 변환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STT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E20008C-8769-47D0-962B-5AC18BD42572}"/>
              </a:ext>
            </a:extLst>
          </p:cNvPr>
          <p:cNvCxnSpPr>
            <a:cxnSpLocks/>
          </p:cNvCxnSpPr>
          <p:nvPr/>
        </p:nvCxnSpPr>
        <p:spPr>
          <a:xfrm>
            <a:off x="5049537" y="3037717"/>
            <a:ext cx="61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12411F8-ACB7-4162-899A-6378A2434F51}"/>
              </a:ext>
            </a:extLst>
          </p:cNvPr>
          <p:cNvSpPr txBox="1"/>
          <p:nvPr/>
        </p:nvSpPr>
        <p:spPr>
          <a:xfrm>
            <a:off x="5832755" y="2713895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③ 텍스트 보정 및 처리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키워드 추출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Feature Engineering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977713-8B02-4C46-B854-5E2ED0AD81FB}"/>
              </a:ext>
            </a:extLst>
          </p:cNvPr>
          <p:cNvCxnSpPr>
            <a:cxnSpLocks/>
          </p:cNvCxnSpPr>
          <p:nvPr/>
        </p:nvCxnSpPr>
        <p:spPr>
          <a:xfrm>
            <a:off x="10018100" y="3353959"/>
            <a:ext cx="502417" cy="3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28D77B5-6C90-4214-8BE9-913F02A7112D}"/>
              </a:ext>
            </a:extLst>
          </p:cNvPr>
          <p:cNvSpPr txBox="1"/>
          <p:nvPr/>
        </p:nvSpPr>
        <p:spPr>
          <a:xfrm>
            <a:off x="6376553" y="4574642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④ 적절한 응답 처리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문장 유사도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키워드 유사도 등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2260858-CC3C-420B-81B6-903D9C8B7B37}"/>
              </a:ext>
            </a:extLst>
          </p:cNvPr>
          <p:cNvCxnSpPr>
            <a:cxnSpLocks/>
          </p:cNvCxnSpPr>
          <p:nvPr/>
        </p:nvCxnSpPr>
        <p:spPr>
          <a:xfrm flipH="1">
            <a:off x="10018100" y="4587853"/>
            <a:ext cx="502417" cy="3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704B44-6CC9-4961-B9B3-595447BA9153}"/>
              </a:ext>
            </a:extLst>
          </p:cNvPr>
          <p:cNvCxnSpPr>
            <a:cxnSpLocks/>
          </p:cNvCxnSpPr>
          <p:nvPr/>
        </p:nvCxnSpPr>
        <p:spPr>
          <a:xfrm flipH="1">
            <a:off x="5472325" y="4819150"/>
            <a:ext cx="61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D93D1A8-705D-443E-8DF9-A5D7554AAD46}"/>
              </a:ext>
            </a:extLst>
          </p:cNvPr>
          <p:cNvCxnSpPr>
            <a:cxnSpLocks/>
          </p:cNvCxnSpPr>
          <p:nvPr/>
        </p:nvCxnSpPr>
        <p:spPr>
          <a:xfrm flipH="1" flipV="1">
            <a:off x="1342191" y="4648598"/>
            <a:ext cx="502417" cy="3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291567A-9E5A-4499-9A61-8CBDD14DE18D}"/>
              </a:ext>
            </a:extLst>
          </p:cNvPr>
          <p:cNvSpPr txBox="1"/>
          <p:nvPr/>
        </p:nvSpPr>
        <p:spPr>
          <a:xfrm>
            <a:off x="1809136" y="4574643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⑤ 시스템의 텍스트를 음성으로 변환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TTS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D0B9430-65A2-4A43-8F22-EA3985D2D402}"/>
              </a:ext>
            </a:extLst>
          </p:cNvPr>
          <p:cNvSpPr/>
          <p:nvPr/>
        </p:nvSpPr>
        <p:spPr>
          <a:xfrm>
            <a:off x="2030323" y="3067042"/>
            <a:ext cx="880025" cy="36933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45AC0C-9FAD-4CF7-843B-6E94C9AC7A7D}"/>
              </a:ext>
            </a:extLst>
          </p:cNvPr>
          <p:cNvSpPr/>
          <p:nvPr/>
        </p:nvSpPr>
        <p:spPr>
          <a:xfrm>
            <a:off x="2254268" y="4870921"/>
            <a:ext cx="880025" cy="36933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FBBD-A924-40FD-BDFA-A722100E73E5}"/>
              </a:ext>
            </a:extLst>
          </p:cNvPr>
          <p:cNvSpPr txBox="1"/>
          <p:nvPr/>
        </p:nvSpPr>
        <p:spPr>
          <a:xfrm>
            <a:off x="457201" y="125608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챗봇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4D477E-7F60-40C3-883B-A088EFC93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359790"/>
              </p:ext>
            </p:extLst>
          </p:nvPr>
        </p:nvGraphicFramePr>
        <p:xfrm>
          <a:off x="527254" y="2258568"/>
          <a:ext cx="828756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164">
                  <a:extLst>
                    <a:ext uri="{9D8B030D-6E8A-4147-A177-3AD203B41FA5}">
                      <a16:colId xmlns:a16="http://schemas.microsoft.com/office/drawing/2014/main" val="590168797"/>
                    </a:ext>
                  </a:extLst>
                </a:gridCol>
                <a:gridCol w="820110">
                  <a:extLst>
                    <a:ext uri="{9D8B030D-6E8A-4147-A177-3AD203B41FA5}">
                      <a16:colId xmlns:a16="http://schemas.microsoft.com/office/drawing/2014/main" val="1003176704"/>
                    </a:ext>
                  </a:extLst>
                </a:gridCol>
                <a:gridCol w="905256">
                  <a:extLst>
                    <a:ext uri="{9D8B030D-6E8A-4147-A177-3AD203B41FA5}">
                      <a16:colId xmlns:a16="http://schemas.microsoft.com/office/drawing/2014/main" val="286418419"/>
                    </a:ext>
                  </a:extLst>
                </a:gridCol>
                <a:gridCol w="1801368">
                  <a:extLst>
                    <a:ext uri="{9D8B030D-6E8A-4147-A177-3AD203B41FA5}">
                      <a16:colId xmlns:a16="http://schemas.microsoft.com/office/drawing/2014/main" val="3181047703"/>
                    </a:ext>
                  </a:extLst>
                </a:gridCol>
                <a:gridCol w="1956816">
                  <a:extLst>
                    <a:ext uri="{9D8B030D-6E8A-4147-A177-3AD203B41FA5}">
                      <a16:colId xmlns:a16="http://schemas.microsoft.com/office/drawing/2014/main" val="3185338618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658182198"/>
                    </a:ext>
                  </a:extLst>
                </a:gridCol>
              </a:tblGrid>
              <a:tr h="263747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Wit.ai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API.ai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Lex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LUIS.ai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Watson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611268"/>
                  </a:ext>
                </a:extLst>
              </a:tr>
              <a:tr h="1450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무료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무료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텍스트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음성 무료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초과시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텍스트당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$0.004</a:t>
                      </a: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음성당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$0. 00075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텍스트 무료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초과시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당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$0.75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텍스트 무료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기본버전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2K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까지 의도분석 가능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770904"/>
                  </a:ext>
                </a:extLst>
              </a:tr>
              <a:tr h="659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단순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단순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IoT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애플리케이션과 연동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Watson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의 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다른 서비스들과 </a:t>
                      </a:r>
                      <a:endParaRPr lang="en-US" altLang="ko-KR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36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BD3A66-667F-4FA8-88F3-2C5257B2CE1E}"/>
              </a:ext>
            </a:extLst>
          </p:cNvPr>
          <p:cNvSpPr txBox="1"/>
          <p:nvPr/>
        </p:nvSpPr>
        <p:spPr>
          <a:xfrm>
            <a:off x="9172555" y="2714700"/>
            <a:ext cx="3575304" cy="21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공통</a:t>
            </a:r>
            <a:endParaRPr lang="en-US" altLang="ko-KR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 데이터 존재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사용자가 데이터 추가 가능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음성인식 제공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의도분석 기능 제공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764A8D-6160-4798-AB03-E4BC6F72ACB0}"/>
              </a:ext>
            </a:extLst>
          </p:cNvPr>
          <p:cNvSpPr/>
          <p:nvPr/>
        </p:nvSpPr>
        <p:spPr>
          <a:xfrm>
            <a:off x="6492240" y="1920240"/>
            <a:ext cx="2459736" cy="3721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8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FBBD-A924-40FD-BDFA-A722100E73E5}"/>
              </a:ext>
            </a:extLst>
          </p:cNvPr>
          <p:cNvSpPr txBox="1"/>
          <p:nvPr/>
        </p:nvSpPr>
        <p:spPr>
          <a:xfrm>
            <a:off x="457201" y="125608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STT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8FC17-7B38-4969-A59F-BCE3A1824A36}"/>
              </a:ext>
            </a:extLst>
          </p:cNvPr>
          <p:cNvSpPr txBox="1"/>
          <p:nvPr/>
        </p:nvSpPr>
        <p:spPr>
          <a:xfrm>
            <a:off x="457438" y="2501518"/>
            <a:ext cx="2492990" cy="269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선정 배경 및 기준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노인들의 발화 특징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발음이 부정확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사투리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옛날 어휘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83C3863-3C52-4E8F-AE27-A80CB5C3ACA2}"/>
              </a:ext>
            </a:extLst>
          </p:cNvPr>
          <p:cNvSpPr/>
          <p:nvPr/>
        </p:nvSpPr>
        <p:spPr>
          <a:xfrm>
            <a:off x="3982558" y="4295878"/>
            <a:ext cx="786580" cy="4031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78E2D-BC94-4D89-911C-FB2F796500A1}"/>
              </a:ext>
            </a:extLst>
          </p:cNvPr>
          <p:cNvSpPr txBox="1"/>
          <p:nvPr/>
        </p:nvSpPr>
        <p:spPr>
          <a:xfrm>
            <a:off x="5801268" y="4025449"/>
            <a:ext cx="5597366" cy="94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한국어에 특화된 모델 위주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노인들이 사용하는 어휘로 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custom 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가능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해야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5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F790BD-C901-4698-BD6B-25389B692652}"/>
              </a:ext>
            </a:extLst>
          </p:cNvPr>
          <p:cNvSpPr txBox="1"/>
          <p:nvPr/>
        </p:nvSpPr>
        <p:spPr>
          <a:xfrm>
            <a:off x="457201" y="1256082"/>
            <a:ext cx="239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IBM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Watson STT 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B2908-E512-46BF-BC96-D7C47E7A9778}"/>
              </a:ext>
            </a:extLst>
          </p:cNvPr>
          <p:cNvSpPr txBox="1"/>
          <p:nvPr/>
        </p:nvSpPr>
        <p:spPr>
          <a:xfrm>
            <a:off x="505253" y="1731439"/>
            <a:ext cx="4774064" cy="131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사용자의 데이터로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custom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가능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국립 국어원의 노인 발화 말뭉치 데이터로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DA3496-6DC3-4AAE-AF7A-3B16E63F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7" y="2774981"/>
            <a:ext cx="7300405" cy="3742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D6C17A-54F0-4400-A10A-4828B38BDF5A}"/>
              </a:ext>
            </a:extLst>
          </p:cNvPr>
          <p:cNvSpPr txBox="1"/>
          <p:nvPr/>
        </p:nvSpPr>
        <p:spPr>
          <a:xfrm>
            <a:off x="8175382" y="3428116"/>
            <a:ext cx="473206" cy="94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2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92259B-99BF-4CA5-96E5-694363C9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79" y="1336428"/>
            <a:ext cx="8567698" cy="52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FBBD-A924-40FD-BDFA-A722100E73E5}"/>
              </a:ext>
            </a:extLst>
          </p:cNvPr>
          <p:cNvSpPr txBox="1"/>
          <p:nvPr/>
        </p:nvSpPr>
        <p:spPr>
          <a:xfrm>
            <a:off x="457201" y="125608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TTS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API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9E00F-8767-4C87-8129-9F7A81F4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8" y="2309812"/>
            <a:ext cx="10267950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68761D-9C72-4F0D-B503-546873DD48A1}"/>
              </a:ext>
            </a:extLst>
          </p:cNvPr>
          <p:cNvSpPr txBox="1"/>
          <p:nvPr/>
        </p:nvSpPr>
        <p:spPr>
          <a:xfrm>
            <a:off x="627838" y="1782947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Google STT 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A86C8D-6CE4-45CD-B724-3AAFA0B3EC10}"/>
              </a:ext>
            </a:extLst>
          </p:cNvPr>
          <p:cNvSpPr txBox="1"/>
          <p:nvPr/>
        </p:nvSpPr>
        <p:spPr>
          <a:xfrm>
            <a:off x="627838" y="4052608"/>
            <a:ext cx="6187912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한국어를 지원하는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TTS API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많지 않기 때문에 선택폭이 좁음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9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1B6E-2E52-4661-BFA6-8060FC3E7B62}"/>
              </a:ext>
            </a:extLst>
          </p:cNvPr>
          <p:cNvSpPr txBox="1"/>
          <p:nvPr/>
        </p:nvSpPr>
        <p:spPr>
          <a:xfrm>
            <a:off x="1011115" y="290056"/>
            <a:ext cx="268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Interactive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83F4-DAC6-4E28-B9E2-9D7A08343986}"/>
              </a:ext>
            </a:extLst>
          </p:cNvPr>
          <p:cNvSpPr txBox="1"/>
          <p:nvPr/>
        </p:nvSpPr>
        <p:spPr>
          <a:xfrm>
            <a:off x="457201" y="1094753"/>
            <a:ext cx="3666388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육하원칙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도메인으로 사용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F4DAA-1505-4B46-B42A-E42351C9CA60}"/>
              </a:ext>
            </a:extLst>
          </p:cNvPr>
          <p:cNvSpPr txBox="1"/>
          <p:nvPr/>
        </p:nvSpPr>
        <p:spPr>
          <a:xfrm>
            <a:off x="1753962" y="3114623"/>
            <a:ext cx="3546164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오늘은 무엇을 하실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예정이세요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F091DE2-80ED-4E75-8B30-D134B5303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63" y="3034139"/>
            <a:ext cx="600691" cy="6006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5D946F-E2E2-4AE6-AF75-C0E204414A36}"/>
              </a:ext>
            </a:extLst>
          </p:cNvPr>
          <p:cNvSpPr txBox="1"/>
          <p:nvPr/>
        </p:nvSpPr>
        <p:spPr>
          <a:xfrm>
            <a:off x="10115479" y="359386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0B032B-172D-492F-BBA4-2A00D06F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1" y="3065294"/>
            <a:ext cx="713657" cy="7136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B6041C-7808-44A2-B4EF-C2B058483566}"/>
              </a:ext>
            </a:extLst>
          </p:cNvPr>
          <p:cNvSpPr txBox="1"/>
          <p:nvPr/>
        </p:nvSpPr>
        <p:spPr>
          <a:xfrm>
            <a:off x="6291549" y="3124269"/>
            <a:ext cx="3565400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이마트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장을 보러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갈거야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EFEE32B-D648-461D-AC5F-5958025BD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644731"/>
              </p:ext>
            </p:extLst>
          </p:nvPr>
        </p:nvGraphicFramePr>
        <p:xfrm>
          <a:off x="920991" y="1697170"/>
          <a:ext cx="3693572" cy="1097280"/>
        </p:xfrm>
        <a:graphic>
          <a:graphicData uri="http://schemas.openxmlformats.org/drawingml/2006/table">
            <a:tbl>
              <a:tblPr bandCol="1">
                <a:tableStyleId>{69012ECD-51FC-41F1-AA8D-1B2483CD663E}</a:tableStyleId>
              </a:tblPr>
              <a:tblGrid>
                <a:gridCol w="923393">
                  <a:extLst>
                    <a:ext uri="{9D8B030D-6E8A-4147-A177-3AD203B41FA5}">
                      <a16:colId xmlns:a16="http://schemas.microsoft.com/office/drawing/2014/main" val="1568069747"/>
                    </a:ext>
                  </a:extLst>
                </a:gridCol>
                <a:gridCol w="923393">
                  <a:extLst>
                    <a:ext uri="{9D8B030D-6E8A-4147-A177-3AD203B41FA5}">
                      <a16:colId xmlns:a16="http://schemas.microsoft.com/office/drawing/2014/main" val="2630508904"/>
                    </a:ext>
                  </a:extLst>
                </a:gridCol>
                <a:gridCol w="923393">
                  <a:extLst>
                    <a:ext uri="{9D8B030D-6E8A-4147-A177-3AD203B41FA5}">
                      <a16:colId xmlns:a16="http://schemas.microsoft.com/office/drawing/2014/main" val="1345745593"/>
                    </a:ext>
                  </a:extLst>
                </a:gridCol>
                <a:gridCol w="923393">
                  <a:extLst>
                    <a:ext uri="{9D8B030D-6E8A-4147-A177-3AD203B41FA5}">
                      <a16:colId xmlns:a16="http://schemas.microsoft.com/office/drawing/2014/main" val="2478910872"/>
                    </a:ext>
                  </a:extLst>
                </a:gridCol>
              </a:tblGrid>
              <a:tr h="341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언제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어떻게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8894"/>
                  </a:ext>
                </a:extLst>
              </a:tr>
              <a:tr h="341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어디서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42931"/>
                  </a:ext>
                </a:extLst>
              </a:tr>
              <a:tr h="341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무엇을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누구와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13902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44AA7E9-E662-49AE-87A4-421AB967F6E3}"/>
              </a:ext>
            </a:extLst>
          </p:cNvPr>
          <p:cNvSpPr txBox="1"/>
          <p:nvPr/>
        </p:nvSpPr>
        <p:spPr>
          <a:xfrm>
            <a:off x="1790956" y="4100430"/>
            <a:ext cx="2731838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장을 보러 가시나요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E0E8617-E2CE-4DE2-89C9-67638BB1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57" y="4019946"/>
            <a:ext cx="600691" cy="6006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A6C2CE-039C-45A2-8158-B0323DDC621B}"/>
              </a:ext>
            </a:extLst>
          </p:cNvPr>
          <p:cNvSpPr txBox="1"/>
          <p:nvPr/>
        </p:nvSpPr>
        <p:spPr>
          <a:xfrm>
            <a:off x="10152473" y="4579667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A7C5EE4-F2EF-4AF8-BB0A-6F6BC9F6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0" y="4035287"/>
            <a:ext cx="713657" cy="7136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90140AB-C26D-40E6-9AAB-1C6E1CBDAD4C}"/>
              </a:ext>
            </a:extLst>
          </p:cNvPr>
          <p:cNvSpPr txBox="1"/>
          <p:nvPr/>
        </p:nvSpPr>
        <p:spPr>
          <a:xfrm>
            <a:off x="6328543" y="4110076"/>
            <a:ext cx="2085827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계란 사러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갈거야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681BC3-2FC4-4FAD-B7FE-57DC1A3AA759}"/>
              </a:ext>
            </a:extLst>
          </p:cNvPr>
          <p:cNvSpPr txBox="1"/>
          <p:nvPr/>
        </p:nvSpPr>
        <p:spPr>
          <a:xfrm>
            <a:off x="2047479" y="1701784"/>
            <a:ext cx="658761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7842E2-D5D4-4345-9EFF-3D12A9B7C05A}"/>
              </a:ext>
            </a:extLst>
          </p:cNvPr>
          <p:cNvSpPr txBox="1"/>
          <p:nvPr/>
        </p:nvSpPr>
        <p:spPr>
          <a:xfrm>
            <a:off x="1917863" y="2070796"/>
            <a:ext cx="88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이마트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2AC409-8929-49AB-9F47-4555C4FC806B}"/>
              </a:ext>
            </a:extLst>
          </p:cNvPr>
          <p:cNvSpPr txBox="1"/>
          <p:nvPr/>
        </p:nvSpPr>
        <p:spPr>
          <a:xfrm>
            <a:off x="1917863" y="2426438"/>
            <a:ext cx="88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장보기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43716-E878-4DE7-A882-D9965D1AA218}"/>
              </a:ext>
            </a:extLst>
          </p:cNvPr>
          <p:cNvSpPr txBox="1"/>
          <p:nvPr/>
        </p:nvSpPr>
        <p:spPr>
          <a:xfrm>
            <a:off x="3993152" y="2012574"/>
            <a:ext cx="65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24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6BB2EE-0445-47EE-A32B-9C86F3A749AC}"/>
              </a:ext>
            </a:extLst>
          </p:cNvPr>
          <p:cNvSpPr txBox="1"/>
          <p:nvPr/>
        </p:nvSpPr>
        <p:spPr>
          <a:xfrm>
            <a:off x="3789216" y="1999983"/>
            <a:ext cx="65876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94867-BD5D-4B14-9BA8-0F31978D4BDE}"/>
              </a:ext>
            </a:extLst>
          </p:cNvPr>
          <p:cNvSpPr txBox="1"/>
          <p:nvPr/>
        </p:nvSpPr>
        <p:spPr>
          <a:xfrm>
            <a:off x="3691758" y="2057106"/>
            <a:ext cx="105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계란 구입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B74FDC-5882-4595-BE75-A45FF9482F2A}"/>
              </a:ext>
            </a:extLst>
          </p:cNvPr>
          <p:cNvSpPr txBox="1"/>
          <p:nvPr/>
        </p:nvSpPr>
        <p:spPr>
          <a:xfrm>
            <a:off x="1790956" y="5031191"/>
            <a:ext cx="3724096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에 비 예보가 있네요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우산을 챙겨 가는게 좋을 것 같아요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1A3323D-C0D5-4BF4-8DCE-2A7B0789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57" y="4950707"/>
            <a:ext cx="600691" cy="60069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54388AD-9E4C-4771-8EA8-DA3EACCA8434}"/>
              </a:ext>
            </a:extLst>
          </p:cNvPr>
          <p:cNvSpPr txBox="1"/>
          <p:nvPr/>
        </p:nvSpPr>
        <p:spPr>
          <a:xfrm>
            <a:off x="10152473" y="551042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5DC0672-C14A-4255-9FB6-EF77A52E4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3" y="4966048"/>
            <a:ext cx="713657" cy="71365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B70754-76DE-4CB9-A7AD-AB13683B1C61}"/>
              </a:ext>
            </a:extLst>
          </p:cNvPr>
          <p:cNvSpPr txBox="1"/>
          <p:nvPr/>
        </p:nvSpPr>
        <p:spPr>
          <a:xfrm>
            <a:off x="6328543" y="5040837"/>
            <a:ext cx="1133644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고마워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49285-DE56-4143-8343-97EF6DA3C708}"/>
              </a:ext>
            </a:extLst>
          </p:cNvPr>
          <p:cNvSpPr/>
          <p:nvPr/>
        </p:nvSpPr>
        <p:spPr>
          <a:xfrm>
            <a:off x="6252348" y="2967581"/>
            <a:ext cx="3693572" cy="85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8BB29-5E9F-4AFB-AA09-396B04531A5E}"/>
              </a:ext>
            </a:extLst>
          </p:cNvPr>
          <p:cNvSpPr txBox="1"/>
          <p:nvPr/>
        </p:nvSpPr>
        <p:spPr>
          <a:xfrm>
            <a:off x="6328543" y="2148119"/>
            <a:ext cx="3619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응답에 있는 것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언제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어디서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무엇을</a:t>
            </a:r>
            <a:endParaRPr lang="en-US" altLang="ko-KR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응답에 없는 것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어떻게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누구와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7AF1D8-48DB-4008-B469-E579C4152538}"/>
              </a:ext>
            </a:extLst>
          </p:cNvPr>
          <p:cNvSpPr/>
          <p:nvPr/>
        </p:nvSpPr>
        <p:spPr>
          <a:xfrm>
            <a:off x="1753962" y="5058810"/>
            <a:ext cx="3693572" cy="85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F07D-2D48-41FD-BB76-DAE1F24902A6}"/>
              </a:ext>
            </a:extLst>
          </p:cNvPr>
          <p:cNvSpPr txBox="1"/>
          <p:nvPr/>
        </p:nvSpPr>
        <p:spPr>
          <a:xfrm>
            <a:off x="1741135" y="6044617"/>
            <a:ext cx="654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응답에 있는 것에 대한 발화 생성    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ex.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안내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교통 정보 안내 등</a:t>
            </a:r>
          </a:p>
        </p:txBody>
      </p:sp>
    </p:spTree>
    <p:extLst>
      <p:ext uri="{BB962C8B-B14F-4D97-AF65-F5344CB8AC3E}">
        <p14:creationId xmlns:p14="http://schemas.microsoft.com/office/powerpoint/2010/main" val="24999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0" grpId="0"/>
      <p:bldP spid="51" grpId="0"/>
      <p:bldP spid="52" grpId="0"/>
      <p:bldP spid="53" grpId="0"/>
      <p:bldP spid="56" grpId="0" animBg="1"/>
      <p:bldP spid="55" grpId="0"/>
      <p:bldP spid="58" grpId="0"/>
      <p:bldP spid="60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C8E389-45F8-4A9D-828C-5D0860DFA7F7}"/>
              </a:ext>
            </a:extLst>
          </p:cNvPr>
          <p:cNvCxnSpPr/>
          <p:nvPr/>
        </p:nvCxnSpPr>
        <p:spPr>
          <a:xfrm>
            <a:off x="342901" y="967156"/>
            <a:ext cx="922313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C034991-CBA6-4709-96E0-FCBC1954885A}"/>
              </a:ext>
            </a:extLst>
          </p:cNvPr>
          <p:cNvSpPr/>
          <p:nvPr/>
        </p:nvSpPr>
        <p:spPr>
          <a:xfrm>
            <a:off x="34290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69DA3-FA4B-434D-819D-A229B436320A}"/>
              </a:ext>
            </a:extLst>
          </p:cNvPr>
          <p:cNvSpPr/>
          <p:nvPr/>
        </p:nvSpPr>
        <p:spPr>
          <a:xfrm>
            <a:off x="9489831" y="905609"/>
            <a:ext cx="114300" cy="1143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D813-E8EC-410E-8BCC-7DFBF9B9FF35}"/>
              </a:ext>
            </a:extLst>
          </p:cNvPr>
          <p:cNvSpPr txBox="1"/>
          <p:nvPr/>
        </p:nvSpPr>
        <p:spPr>
          <a:xfrm>
            <a:off x="400051" y="197723"/>
            <a:ext cx="455574" cy="707886"/>
          </a:xfrm>
          <a:prstGeom prst="rect">
            <a:avLst/>
          </a:prstGeom>
          <a:noFill/>
          <a:effectLst>
            <a:outerShdw blurRad="50800" dist="50800" dir="780000" algn="ctr" rotWithShape="0">
              <a:schemeClr val="accent3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83F4-DAC6-4E28-B9E2-9D7A08343986}"/>
              </a:ext>
            </a:extLst>
          </p:cNvPr>
          <p:cNvSpPr txBox="1"/>
          <p:nvPr/>
        </p:nvSpPr>
        <p:spPr>
          <a:xfrm>
            <a:off x="457201" y="1261843"/>
            <a:ext cx="6595716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가족들의 음성메모를 이용한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(Photo Alive 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이용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56EB15-AD23-487A-89D4-622A3CCC4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6" y="2057073"/>
            <a:ext cx="600691" cy="600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1BD43-8AEE-4C90-B9CA-171AEAF6B157}"/>
              </a:ext>
            </a:extLst>
          </p:cNvPr>
          <p:cNvSpPr txBox="1"/>
          <p:nvPr/>
        </p:nvSpPr>
        <p:spPr>
          <a:xfrm>
            <a:off x="898228" y="2657764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아들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3CED3CF-F56E-4A97-B0E4-7A1121B6A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6" y="3550725"/>
            <a:ext cx="600691" cy="6006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284D08-B325-4848-8A77-C20F6C3610A6}"/>
              </a:ext>
            </a:extLst>
          </p:cNvPr>
          <p:cNvSpPr txBox="1"/>
          <p:nvPr/>
        </p:nvSpPr>
        <p:spPr>
          <a:xfrm>
            <a:off x="1753962" y="3644862"/>
            <a:ext cx="3477234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오늘 </a:t>
            </a:r>
            <a:r>
              <a:rPr lang="ko-KR" altLang="en-US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몇시까지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병원에 가야하지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38523-0764-4051-B0B5-6925A13AB9CF}"/>
              </a:ext>
            </a:extLst>
          </p:cNvPr>
          <p:cNvSpPr txBox="1"/>
          <p:nvPr/>
        </p:nvSpPr>
        <p:spPr>
          <a:xfrm>
            <a:off x="818632" y="4151416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04CACE-4EF7-4508-A1A3-2EDEB7B08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79" y="3509664"/>
            <a:ext cx="713657" cy="713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4377CC-20E6-41F5-8B62-1A2CAA058F3D}"/>
              </a:ext>
            </a:extLst>
          </p:cNvPr>
          <p:cNvSpPr txBox="1"/>
          <p:nvPr/>
        </p:nvSpPr>
        <p:spPr>
          <a:xfrm>
            <a:off x="6291549" y="3644862"/>
            <a:ext cx="3413114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11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까지 하나병원에 가야해요</a:t>
            </a:r>
            <a:endParaRPr lang="en-US" altLang="ko-KR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3872FCC-739B-4928-A4EB-BC4F41AB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6" y="4586691"/>
            <a:ext cx="600691" cy="6006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0C43F4-C704-4873-BF70-34DB58CBB2E4}"/>
              </a:ext>
            </a:extLst>
          </p:cNvPr>
          <p:cNvSpPr txBox="1"/>
          <p:nvPr/>
        </p:nvSpPr>
        <p:spPr>
          <a:xfrm>
            <a:off x="1753962" y="4680828"/>
            <a:ext cx="2662908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오늘 점심에는 뭘 먹지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80A03-299B-4EEA-99C8-5D10AD4D92A4}"/>
              </a:ext>
            </a:extLst>
          </p:cNvPr>
          <p:cNvSpPr txBox="1"/>
          <p:nvPr/>
        </p:nvSpPr>
        <p:spPr>
          <a:xfrm>
            <a:off x="818632" y="518738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4B6574A-5660-45C5-9C4B-AF6E22F5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79" y="4530207"/>
            <a:ext cx="713657" cy="713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447C63-5C95-4490-A35A-C470CBF60FC0}"/>
              </a:ext>
            </a:extLst>
          </p:cNvPr>
          <p:cNvSpPr txBox="1"/>
          <p:nvPr/>
        </p:nvSpPr>
        <p:spPr>
          <a:xfrm>
            <a:off x="6291549" y="4680828"/>
            <a:ext cx="3579826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아드님이 된장찌개를 해 놓았어요</a:t>
            </a:r>
            <a:endParaRPr lang="en-US" altLang="ko-KR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526D0-1FE0-472A-8809-835A58A0C33F}"/>
              </a:ext>
            </a:extLst>
          </p:cNvPr>
          <p:cNvSpPr txBox="1"/>
          <p:nvPr/>
        </p:nvSpPr>
        <p:spPr>
          <a:xfrm>
            <a:off x="1011115" y="290056"/>
            <a:ext cx="268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Interactive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Idea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940AEA7-6A8A-42FD-B37E-CA36E0762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63" y="5600851"/>
            <a:ext cx="600691" cy="6006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9D8CC59-050A-4E4B-B3D0-3A8032405D27}"/>
              </a:ext>
            </a:extLst>
          </p:cNvPr>
          <p:cNvSpPr txBox="1"/>
          <p:nvPr/>
        </p:nvSpPr>
        <p:spPr>
          <a:xfrm>
            <a:off x="1753962" y="5758279"/>
            <a:ext cx="2728632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: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혈압약은 </a:t>
            </a:r>
            <a:r>
              <a:rPr lang="ko-KR" altLang="en-US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챙겨드셨나요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2F1695-3D74-4184-BB09-011B49613C59}"/>
              </a:ext>
            </a:extLst>
          </p:cNvPr>
          <p:cNvSpPr txBox="1"/>
          <p:nvPr/>
        </p:nvSpPr>
        <p:spPr>
          <a:xfrm>
            <a:off x="10115479" y="620154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아버지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1B6A3F9-7A01-49E7-98A4-AF3D664DB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2" y="5733880"/>
            <a:ext cx="713657" cy="7136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B44D52-12B7-4296-A3C1-9A5C9FC72B35}"/>
              </a:ext>
            </a:extLst>
          </p:cNvPr>
          <p:cNvSpPr txBox="1"/>
          <p:nvPr/>
        </p:nvSpPr>
        <p:spPr>
          <a:xfrm>
            <a:off x="6291549" y="5758279"/>
            <a:ext cx="2073003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깜빡했네</a:t>
            </a:r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고마워</a:t>
            </a:r>
            <a:endParaRPr lang="en-US" altLang="ko-KR" dirty="0">
              <a:solidFill>
                <a:schemeClr val="accen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34CD5148-03C6-4509-95C2-219F3345B337}"/>
              </a:ext>
            </a:extLst>
          </p:cNvPr>
          <p:cNvSpPr/>
          <p:nvPr/>
        </p:nvSpPr>
        <p:spPr>
          <a:xfrm>
            <a:off x="2022486" y="1856762"/>
            <a:ext cx="5047617" cy="1338426"/>
          </a:xfrm>
          <a:prstGeom prst="wedgeRectCallout">
            <a:avLst>
              <a:gd name="adj1" fmla="val -56311"/>
              <a:gd name="adj2" fmla="val -193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아버지 오늘은 </a:t>
            </a:r>
            <a:r>
              <a:rPr lang="en-US" altLang="ko-KR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11</a:t>
            </a:r>
            <a:r>
              <a:rPr lang="ko-KR" altLang="en-US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시까지 하나병원에서 진료 받으시고</a:t>
            </a:r>
            <a:endParaRPr lang="en-US" altLang="ko-KR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점심 드시고 나서 </a:t>
            </a:r>
            <a:r>
              <a:rPr lang="ko-KR" altLang="en-US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혈압약</a:t>
            </a:r>
            <a:r>
              <a:rPr lang="ko-KR" altLang="en-US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꼭 </a:t>
            </a:r>
            <a:r>
              <a:rPr lang="ko-KR" altLang="en-US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챙겨드세요</a:t>
            </a:r>
            <a:endParaRPr lang="en-US" altLang="ko-KR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점심은 된장찌개 해 놓았으니 맛있게 드세요</a:t>
            </a:r>
            <a:endParaRPr lang="en-US" altLang="ko-KR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7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1085</Words>
  <Application>Microsoft Office PowerPoint</Application>
  <PresentationFormat>와이드스크린</PresentationFormat>
  <Paragraphs>238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12롯데마트드림Medium</vt:lpstr>
      <vt:lpstr>12롯데마트드림Light</vt:lpstr>
      <vt:lpstr>12롯데마트드림Bold</vt:lpstr>
      <vt:lpstr>Arial</vt:lpstr>
      <vt:lpstr>맑은 고딕</vt:lpstr>
      <vt:lpstr>Office 테마</vt:lpstr>
      <vt:lpstr>자료조사 및 실습계획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자료조사 및 실습계획</dc:title>
  <dc:creator>이현경</dc:creator>
  <cp:lastModifiedBy>이현경</cp:lastModifiedBy>
  <cp:revision>62</cp:revision>
  <dcterms:created xsi:type="dcterms:W3CDTF">2018-07-02T04:42:12Z</dcterms:created>
  <dcterms:modified xsi:type="dcterms:W3CDTF">2018-07-09T00:15:37Z</dcterms:modified>
</cp:coreProperties>
</file>